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4"/>
  </p:sldMasterIdLst>
  <p:notesMasterIdLst>
    <p:notesMasterId r:id="rId15"/>
  </p:notesMasterIdLst>
  <p:sldIdLst>
    <p:sldId id="344" r:id="rId5"/>
    <p:sldId id="345" r:id="rId6"/>
    <p:sldId id="338" r:id="rId7"/>
    <p:sldId id="346" r:id="rId8"/>
    <p:sldId id="347" r:id="rId9"/>
    <p:sldId id="348" r:id="rId10"/>
    <p:sldId id="349" r:id="rId11"/>
    <p:sldId id="351" r:id="rId12"/>
    <p:sldId id="350" r:id="rId13"/>
    <p:sldId id="352" r:id="rId1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66B7"/>
    <a:srgbClr val="703FA0"/>
    <a:srgbClr val="AD2B2A"/>
    <a:srgbClr val="03BAFD"/>
    <a:srgbClr val="41B65D"/>
    <a:srgbClr val="9E814A"/>
    <a:srgbClr val="4867B7"/>
    <a:srgbClr val="2D46B1"/>
    <a:srgbClr val="703F9F"/>
    <a:srgbClr val="602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 autoAdjust="0"/>
    <p:restoredTop sz="96233" autoAdjust="0"/>
  </p:normalViewPr>
  <p:slideViewPr>
    <p:cSldViewPr snapToGrid="0">
      <p:cViewPr varScale="1">
        <p:scale>
          <a:sx n="27" d="100"/>
          <a:sy n="27" d="100"/>
        </p:scale>
        <p:origin x="1008" y="3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767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" y="11815023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304244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34F6EC-45DF-464B-D73B-963A19E784B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8364407" y="13177384"/>
            <a:ext cx="1676360" cy="449705"/>
          </a:xfrm>
          <a:prstGeom prst="rect">
            <a:avLst/>
          </a:prstGeom>
        </p:spPr>
        <p:txBody>
          <a:bodyPr/>
          <a:lstStyle>
            <a:lvl1pPr>
              <a:defRPr sz="2000" b="1">
                <a:solidFill>
                  <a:schemeClr val="bg1"/>
                </a:solidFill>
              </a:defRPr>
            </a:lvl1pPr>
          </a:lstStyle>
          <a:p>
            <a:fld id="{32FEE214-64F5-484F-B715-8A763E9D6161}" type="slidenum">
              <a:rPr lang="en-US" smtClean="0"/>
              <a:pPr/>
              <a:t>‹#›</a:t>
            </a:fld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0" r:id="rId3"/>
    <p:sldLayoutId id="2147483704" r:id="rId4"/>
    <p:sldLayoutId id="2147483711" r:id="rId5"/>
    <p:sldLayoutId id="2147483705" r:id="rId6"/>
    <p:sldLayoutId id="2147483712" r:id="rId7"/>
    <p:sldLayoutId id="2147483706" r:id="rId8"/>
    <p:sldLayoutId id="2147483713" r:id="rId9"/>
    <p:sldLayoutId id="2147483707" r:id="rId10"/>
    <p:sldLayoutId id="2147483714" r:id="rId11"/>
    <p:sldLayoutId id="2147483708" r:id="rId12"/>
  </p:sldLayoutIdLst>
  <p:transition spd="med"/>
  <p:hf sldNum="0" hdr="0" dt="0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6167718"/>
            <a:ext cx="19594513" cy="4306318"/>
          </a:xfrm>
        </p:spPr>
        <p:txBody>
          <a:bodyPr/>
          <a:lstStyle/>
          <a:p>
            <a:r>
              <a:rPr lang="en-US" dirty="0"/>
              <a:t>Ori Kost</a:t>
            </a:r>
          </a:p>
          <a:p>
            <a:r>
              <a:rPr lang="en-US" dirty="0"/>
              <a:t>Michael Baab</a:t>
            </a:r>
          </a:p>
          <a:p>
            <a:endParaRPr lang="en-US" sz="6000" dirty="0"/>
          </a:p>
          <a:p>
            <a:r>
              <a:rPr lang="en-US" sz="6000" dirty="0"/>
              <a:t>Epsilor</a:t>
            </a:r>
            <a:endParaRPr lang="en-IL" sz="6000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2496388"/>
            <a:ext cx="19604183" cy="1857155"/>
          </a:xfrm>
        </p:spPr>
        <p:txBody>
          <a:bodyPr/>
          <a:lstStyle/>
          <a:p>
            <a:r>
              <a:rPr lang="en-US" cap="all" dirty="0"/>
              <a:t>Connecting Standard Li-Ion Batteries in Series to Form a High Voltage Array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666766721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836B61-E230-4BB1-CEAB-704F3782DA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5029" y="4211631"/>
            <a:ext cx="5268684" cy="1857155"/>
          </a:xfrm>
        </p:spPr>
        <p:txBody>
          <a:bodyPr/>
          <a:lstStyle/>
          <a:p>
            <a:r>
              <a:rPr lang="en-US" dirty="0"/>
              <a:t>Thank You!</a:t>
            </a:r>
            <a:endParaRPr lang="en-IL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95F4B9C-BF47-5595-4582-94E23FEF705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8364407" y="13112071"/>
            <a:ext cx="1676360" cy="538616"/>
          </a:xfrm>
        </p:spPr>
        <p:txBody>
          <a:bodyPr/>
          <a:lstStyle/>
          <a:p>
            <a:fld id="{AF2E3DF5-1949-4482-996D-4FB3D314259A}" type="slidenum">
              <a:rPr lang="en-US" sz="3200" smtClean="0"/>
              <a:t>10</a:t>
            </a:fld>
            <a:endParaRPr lang="en-IL" sz="32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B61C7B-ECF9-F0C7-3BD9-C2204D2BA9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657" y="1433953"/>
            <a:ext cx="14565086" cy="9771513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A3FB8BC-0D42-9126-F6B1-77AAD30E3EFF}"/>
              </a:ext>
            </a:extLst>
          </p:cNvPr>
          <p:cNvSpPr txBox="1">
            <a:spLocks/>
          </p:cNvSpPr>
          <p:nvPr/>
        </p:nvSpPr>
        <p:spPr>
          <a:xfrm>
            <a:off x="4764782" y="11309116"/>
            <a:ext cx="13476512" cy="1350969"/>
          </a:xfrm>
          <a:prstGeom prst="rect">
            <a:avLst/>
          </a:prstGeom>
        </p:spPr>
        <p:txBody>
          <a:bodyPr l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ctr" hangingPunct="1"/>
            <a:r>
              <a:rPr lang="en-US" dirty="0"/>
              <a:t>100V, 6T battery string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106121391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E58B92-5FCB-D93D-6F01-B1B94902A4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1143000" indent="-1143000">
              <a:buFont typeface="+mj-lt"/>
              <a:buAutoNum type="romanUcPeriod"/>
            </a:pPr>
            <a:r>
              <a:rPr lang="en-US" sz="6000" dirty="0"/>
              <a:t>Why is a high voltage DC electrical bus inevitable in heavy combat vehicles?</a:t>
            </a:r>
          </a:p>
          <a:p>
            <a:pPr marL="1143000" indent="-1143000">
              <a:buFont typeface="+mj-lt"/>
              <a:buAutoNum type="romanUcPeriod"/>
            </a:pPr>
            <a:endParaRPr lang="en-US" sz="6000" dirty="0"/>
          </a:p>
          <a:p>
            <a:pPr marL="1143000" indent="-1143000">
              <a:buFont typeface="+mj-lt"/>
              <a:buAutoNum type="romanUcPeriod"/>
            </a:pPr>
            <a:r>
              <a:rPr lang="en-US" sz="6000" dirty="0"/>
              <a:t>Why can’t we connect Li-Ion batteries in series like AGM batteries?</a:t>
            </a:r>
          </a:p>
          <a:p>
            <a:pPr marL="1143000" indent="-1143000">
              <a:buFont typeface="+mj-lt"/>
              <a:buAutoNum type="romanUcPeriod"/>
            </a:pPr>
            <a:endParaRPr lang="en-US" sz="6000" dirty="0"/>
          </a:p>
          <a:p>
            <a:pPr marL="1143000" indent="-1143000">
              <a:buFont typeface="+mj-lt"/>
              <a:buAutoNum type="romanUcPeriod"/>
            </a:pPr>
            <a:r>
              <a:rPr lang="en-US" sz="6000" dirty="0"/>
              <a:t>Hazards in a serial connection of Li-Ion batteries (battery string).</a:t>
            </a:r>
          </a:p>
          <a:p>
            <a:pPr marL="1143000" indent="-1143000">
              <a:buFont typeface="+mj-lt"/>
              <a:buAutoNum type="romanUcPeriod"/>
            </a:pPr>
            <a:endParaRPr lang="en-US" sz="6000" dirty="0"/>
          </a:p>
          <a:p>
            <a:pPr marL="1143000" indent="-1143000">
              <a:buFont typeface="+mj-lt"/>
              <a:buAutoNum type="romanUcPeriod"/>
            </a:pPr>
            <a:r>
              <a:rPr lang="en-US" sz="6000" dirty="0"/>
              <a:t>Principle HV Li-Ion battery design.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B9BA74-F7C9-D9CB-5CFA-C20204354C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Contents</a:t>
            </a:r>
            <a:endParaRPr lang="en-IL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E4048E8B-BAE2-62E0-1674-E5E1D2CD8A1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8364407" y="13128172"/>
            <a:ext cx="1676360" cy="542460"/>
          </a:xfrm>
        </p:spPr>
        <p:txBody>
          <a:bodyPr/>
          <a:lstStyle/>
          <a:p>
            <a:fld id="{80E02A14-7771-4696-ACEF-7FF864384D38}" type="slidenum">
              <a:rPr lang="en-US" sz="3200" smtClean="0"/>
              <a:t>2</a:t>
            </a:fld>
            <a:endParaRPr lang="en-IL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08206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4133A8-E21C-9132-BE09-79A84A1E5B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1" y="3216521"/>
            <a:ext cx="18567400" cy="9204080"/>
          </a:xfrm>
        </p:spPr>
        <p:txBody>
          <a:bodyPr/>
          <a:lstStyle/>
          <a:p>
            <a:pPr marL="914400" indent="-914400">
              <a:buFont typeface="Wingdings" panose="05000000000000000000" pitchFamily="2" charset="2"/>
              <a:buChar char="Ø"/>
            </a:pPr>
            <a:r>
              <a:rPr lang="en-US" sz="6000" dirty="0"/>
              <a:t>The MIL-STD-1275 28 VDC electrical bus with 4/0 AWG or 250 </a:t>
            </a:r>
            <a:r>
              <a:rPr lang="en-US" sz="6000" dirty="0" err="1"/>
              <a:t>kcmil</a:t>
            </a:r>
            <a:r>
              <a:rPr lang="en-US" sz="6000" dirty="0"/>
              <a:t> cables is limited to ~10 kW of continuous power.</a:t>
            </a:r>
          </a:p>
          <a:p>
            <a:pPr marL="914400" indent="-914400">
              <a:buFont typeface="Wingdings" panose="05000000000000000000" pitchFamily="2" charset="2"/>
              <a:buChar char="Ø"/>
            </a:pPr>
            <a:endParaRPr lang="en-US" sz="6000" dirty="0"/>
          </a:p>
          <a:p>
            <a:pPr marL="914400" indent="-914400">
              <a:buFont typeface="Wingdings" panose="05000000000000000000" pitchFamily="2" charset="2"/>
              <a:buChar char="Ø"/>
            </a:pPr>
            <a:r>
              <a:rPr lang="en-US" sz="6000" dirty="0"/>
              <a:t>The HVAC system on board the vehicle consumes ~5 kW.</a:t>
            </a:r>
          </a:p>
          <a:p>
            <a:pPr marL="914400" indent="-914400">
              <a:buFont typeface="Wingdings" panose="05000000000000000000" pitchFamily="2" charset="2"/>
              <a:buChar char="Ø"/>
            </a:pPr>
            <a:endParaRPr lang="en-US" sz="6000" dirty="0"/>
          </a:p>
          <a:p>
            <a:pPr marL="914400" indent="-914400">
              <a:buFont typeface="Wingdings" panose="05000000000000000000" pitchFamily="2" charset="2"/>
              <a:buChar char="Ø"/>
            </a:pPr>
            <a:r>
              <a:rPr lang="en-US" sz="6000" dirty="0"/>
              <a:t>Only ~5 kW are available for all other systems. </a:t>
            </a:r>
            <a:r>
              <a:rPr lang="en-US" sz="6000" b="1" dirty="0"/>
              <a:t>Not enough power!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E85B83-2DFE-1393-C97C-1F72E1FD78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238931"/>
            <a:ext cx="18838378" cy="2240989"/>
          </a:xfrm>
        </p:spPr>
        <p:txBody>
          <a:bodyPr/>
          <a:lstStyle/>
          <a:p>
            <a:r>
              <a:rPr lang="en-US" dirty="0"/>
              <a:t>Why is a High Voltage (HV) DC</a:t>
            </a:r>
          </a:p>
          <a:p>
            <a:r>
              <a:rPr lang="en-US" dirty="0"/>
              <a:t>Bus Inevitable in Heavy Combat Vehicles?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8C1C94-E710-1EB3-7336-0CD36A8E4D9E}"/>
              </a:ext>
            </a:extLst>
          </p:cNvPr>
          <p:cNvSpPr txBox="1"/>
          <p:nvPr/>
        </p:nvSpPr>
        <p:spPr>
          <a:xfrm>
            <a:off x="646771" y="232535"/>
            <a:ext cx="1066089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I.</a:t>
            </a:r>
            <a:endParaRPr kumimoji="0" lang="en-IL" sz="7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9ABC77-12FA-090A-D306-4D142DFC98B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8364407" y="13113660"/>
            <a:ext cx="1676360" cy="558798"/>
          </a:xfrm>
        </p:spPr>
        <p:txBody>
          <a:bodyPr/>
          <a:lstStyle/>
          <a:p>
            <a:fld id="{07B1D01C-FAA5-4116-B073-52512F650C98}" type="slidenum">
              <a:rPr lang="en-US" sz="3200" smtClean="0"/>
              <a:t>3</a:t>
            </a:fld>
            <a:endParaRPr lang="en-IL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83334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48C65-1F52-7EC5-E332-52F7192FE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B860AB-87A9-27F7-7A7F-4ECEBEF788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1" y="2759321"/>
            <a:ext cx="12717780" cy="8647820"/>
          </a:xfrm>
        </p:spPr>
        <p:txBody>
          <a:bodyPr/>
          <a:lstStyle/>
          <a:p>
            <a:pPr marL="685800" indent="-6858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6000" dirty="0"/>
              <a:t>LIBs have an internal safety switch, AGMs do not.</a:t>
            </a:r>
          </a:p>
          <a:p>
            <a:pPr marL="685800" indent="-6858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6000" dirty="0"/>
              <a:t>When a voltage loop is cut open, the entire voltage drops on the open terminals.</a:t>
            </a:r>
          </a:p>
          <a:p>
            <a:pPr marL="685800" indent="-6858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6000" dirty="0" err="1"/>
              <a:t>LIBs’</a:t>
            </a:r>
            <a:r>
              <a:rPr lang="en-US" sz="6000" dirty="0"/>
              <a:t> switches are designed to withstand 2</a:t>
            </a:r>
            <a:r>
              <a:rPr lang="en-US" sz="6000" dirty="0">
                <a:sym typeface="Wingdings 2" panose="05020102010507070707" pitchFamily="18" charset="2"/>
              </a:rPr>
              <a:t></a:t>
            </a:r>
            <a:r>
              <a:rPr lang="en-US" sz="6000" dirty="0"/>
              <a:t> or 3</a:t>
            </a:r>
            <a:r>
              <a:rPr lang="en-US" sz="6000" dirty="0">
                <a:sym typeface="Wingdings 2" panose="05020102010507070707" pitchFamily="18" charset="2"/>
              </a:rPr>
              <a:t></a:t>
            </a:r>
            <a:r>
              <a:rPr lang="en-US" sz="6000" dirty="0"/>
              <a:t> the LIBs maximum voltage.</a:t>
            </a:r>
          </a:p>
          <a:p>
            <a:pPr marL="685800" indent="-6858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6000" b="1" dirty="0" err="1"/>
              <a:t>LIBs’</a:t>
            </a:r>
            <a:r>
              <a:rPr lang="en-US" sz="6000" b="1" dirty="0"/>
              <a:t> switches are at risk!</a:t>
            </a:r>
          </a:p>
          <a:p>
            <a:endParaRPr lang="en-US" sz="6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07BA7C-D557-6760-BCDB-22B245D9C0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238931"/>
            <a:ext cx="20009006" cy="2240989"/>
          </a:xfrm>
        </p:spPr>
        <p:txBody>
          <a:bodyPr/>
          <a:lstStyle/>
          <a:p>
            <a:r>
              <a:rPr lang="en-US" dirty="0"/>
              <a:t>Why Can’t We Connect Li-Ion </a:t>
            </a:r>
          </a:p>
          <a:p>
            <a:r>
              <a:rPr lang="en-US" dirty="0"/>
              <a:t>Batteries (LIB) in Series Like AGM Batteries?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E1C5D0-86BC-DB10-A434-14B1D8725570}"/>
              </a:ext>
            </a:extLst>
          </p:cNvPr>
          <p:cNvSpPr txBox="1"/>
          <p:nvPr/>
        </p:nvSpPr>
        <p:spPr>
          <a:xfrm>
            <a:off x="646771" y="232535"/>
            <a:ext cx="1066089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II.</a:t>
            </a:r>
            <a:endParaRPr kumimoji="0" lang="en-IL" sz="7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5F984D-6C9C-47AE-C151-5F9C6E3122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30562" y="2944178"/>
            <a:ext cx="7512293" cy="46770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B830A13-0FD0-EF54-B080-D3CA7A65A5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30562" y="8085444"/>
            <a:ext cx="7512293" cy="39017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D3B5293-F655-BD72-115D-F1E49DAE50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22785" y="8085443"/>
            <a:ext cx="7520070" cy="390577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A471D1-C9F6-7018-6392-8790CC97684F}"/>
              </a:ext>
            </a:extLst>
          </p:cNvPr>
          <p:cNvSpPr txBox="1"/>
          <p:nvPr/>
        </p:nvSpPr>
        <p:spPr>
          <a:xfrm>
            <a:off x="16851084" y="6858000"/>
            <a:ext cx="5551715" cy="539634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44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3DS Fonticon" panose="02000000000000000000" pitchFamily="2" charset="0"/>
                <a:sym typeface="Wingdings 2" panose="05020102010507070707" pitchFamily="18" charset="2"/>
              </a:rPr>
              <a:t></a:t>
            </a:r>
            <a:endParaRPr kumimoji="0" lang="en-IL" sz="344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5A3537-C7EF-0DB6-0BBE-90E64732D745}"/>
              </a:ext>
            </a:extLst>
          </p:cNvPr>
          <p:cNvSpPr txBox="1"/>
          <p:nvPr/>
        </p:nvSpPr>
        <p:spPr>
          <a:xfrm>
            <a:off x="16072679" y="9603066"/>
            <a:ext cx="485083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8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!</a:t>
            </a:r>
            <a:endParaRPr kumimoji="0" lang="en-IL" sz="80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21A20B-B752-9294-0EEF-BBD0FB491D1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8364407" y="13106400"/>
            <a:ext cx="1676360" cy="564232"/>
          </a:xfrm>
        </p:spPr>
        <p:txBody>
          <a:bodyPr/>
          <a:lstStyle/>
          <a:p>
            <a:fld id="{AF5DA2B0-841E-466C-9001-623B3946C74A}" type="slidenum">
              <a:rPr lang="en-US" sz="3200" smtClean="0"/>
              <a:t>4</a:t>
            </a:fld>
            <a:endParaRPr lang="en-IL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6483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553E7-FC89-C5CB-E4AE-ED1877859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A75928-EC88-2539-7774-03755FBE24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759320"/>
            <a:ext cx="19594513" cy="9440114"/>
          </a:xfrm>
        </p:spPr>
        <p:txBody>
          <a:bodyPr/>
          <a:lstStyle/>
          <a:p>
            <a:pPr marL="1143000" indent="-1143000">
              <a:lnSpc>
                <a:spcPct val="150000"/>
              </a:lnSpc>
              <a:buFont typeface="+mj-lt"/>
              <a:buAutoNum type="arabicPeriod"/>
            </a:pPr>
            <a:r>
              <a:rPr lang="en-US" sz="6000" dirty="0"/>
              <a:t>LIB hazards.</a:t>
            </a:r>
          </a:p>
          <a:p>
            <a:pPr marL="1143000" indent="-1143000">
              <a:lnSpc>
                <a:spcPct val="150000"/>
              </a:lnSpc>
              <a:buFont typeface="+mj-lt"/>
              <a:buAutoNum type="arabicPeriod"/>
            </a:pPr>
            <a:r>
              <a:rPr lang="en-US" sz="6000" dirty="0"/>
              <a:t>Serial connection hazards.</a:t>
            </a:r>
          </a:p>
          <a:p>
            <a:pPr marL="1143000" indent="-1143000">
              <a:lnSpc>
                <a:spcPct val="150000"/>
              </a:lnSpc>
              <a:buFont typeface="+mj-lt"/>
              <a:buAutoNum type="arabicPeriod"/>
            </a:pPr>
            <a:r>
              <a:rPr lang="en-US" sz="6000" dirty="0"/>
              <a:t>High voltage hazards.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endParaRPr lang="en-US" sz="6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560B6-5993-BF03-321B-8DA3E1A96C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238931"/>
            <a:ext cx="19594513" cy="2240989"/>
          </a:xfrm>
        </p:spPr>
        <p:txBody>
          <a:bodyPr/>
          <a:lstStyle/>
          <a:p>
            <a:r>
              <a:rPr lang="en-US" dirty="0"/>
              <a:t>Hazards in a Serial Connection of </a:t>
            </a:r>
            <a:endParaRPr lang="he-IL" dirty="0"/>
          </a:p>
          <a:p>
            <a:r>
              <a:rPr lang="en-US" dirty="0"/>
              <a:t>LIBs (Battery String).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2E8C92-9F84-6228-87F0-DE89408B7A7C}"/>
              </a:ext>
            </a:extLst>
          </p:cNvPr>
          <p:cNvSpPr txBox="1"/>
          <p:nvPr/>
        </p:nvSpPr>
        <p:spPr>
          <a:xfrm>
            <a:off x="535259" y="232535"/>
            <a:ext cx="1177601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III.</a:t>
            </a:r>
            <a:endParaRPr kumimoji="0" lang="en-IL" sz="7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9941E7-CDDD-9ABD-9B6F-E0A848ABA22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8364407" y="13128171"/>
            <a:ext cx="1676360" cy="520689"/>
          </a:xfrm>
        </p:spPr>
        <p:txBody>
          <a:bodyPr/>
          <a:lstStyle/>
          <a:p>
            <a:fld id="{C6CC6D07-D8FE-49DA-9F28-716EBACAD41D}" type="slidenum">
              <a:rPr lang="en-US" sz="3200" smtClean="0"/>
              <a:t>5</a:t>
            </a:fld>
            <a:endParaRPr lang="en-IL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87362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097AD9-C183-48CC-32A5-CD7AC66DE3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685800" indent="-6858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5400" dirty="0"/>
              <a:t>A LIB’s safe operating area (SOA) defines ranges of </a:t>
            </a:r>
            <a:r>
              <a:rPr lang="en-US" sz="5400" b="1" dirty="0"/>
              <a:t>temperatures</a:t>
            </a:r>
            <a:r>
              <a:rPr lang="en-US" sz="5400" dirty="0"/>
              <a:t>, </a:t>
            </a:r>
            <a:r>
              <a:rPr lang="en-US" sz="5400" b="1" dirty="0"/>
              <a:t>voltages</a:t>
            </a:r>
            <a:r>
              <a:rPr lang="en-US" sz="5400" dirty="0"/>
              <a:t>, and </a:t>
            </a:r>
            <a:r>
              <a:rPr lang="en-US" sz="5400" b="1" dirty="0"/>
              <a:t>currents</a:t>
            </a:r>
            <a:r>
              <a:rPr lang="en-US" sz="5400" dirty="0"/>
              <a:t> which are </a:t>
            </a:r>
            <a:r>
              <a:rPr lang="en-US" sz="5400" b="1" dirty="0"/>
              <a:t>safe for the LIB to operate </a:t>
            </a:r>
            <a:r>
              <a:rPr lang="en-US" sz="5400" dirty="0"/>
              <a:t>in.</a:t>
            </a:r>
          </a:p>
          <a:p>
            <a:pPr marL="685800" indent="-6858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5400" dirty="0"/>
              <a:t>Exceeding those ranges may result in a Thermal-Runaway and eruption of fire.</a:t>
            </a:r>
          </a:p>
          <a:p>
            <a:pPr marL="685800" indent="-6858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5400" dirty="0"/>
              <a:t>The LIB’s battery management system (BMS) monitors those parameters of each of the battery’s cells and </a:t>
            </a:r>
            <a:r>
              <a:rPr lang="en-US" sz="5400" b="1" dirty="0"/>
              <a:t>attempts to open </a:t>
            </a:r>
            <a:r>
              <a:rPr lang="en-US" sz="5400" dirty="0"/>
              <a:t>the LIB’s safety switch, whenever the SOA is exceeded.</a:t>
            </a:r>
          </a:p>
          <a:p>
            <a:pPr marL="685800" indent="-685800"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en-US" dirty="0"/>
          </a:p>
          <a:p>
            <a:pPr marL="685800" indent="-6858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6000" b="1" dirty="0"/>
              <a:t>The high voltage circuit must be cut open before any LIB switch opens!</a:t>
            </a:r>
            <a:endParaRPr lang="en-IL" sz="60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3E76E4-0962-E551-C0E2-D6456ED5A3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08287" y="232535"/>
            <a:ext cx="13127502" cy="1857155"/>
          </a:xfrm>
        </p:spPr>
        <p:txBody>
          <a:bodyPr/>
          <a:lstStyle/>
          <a:p>
            <a:r>
              <a:rPr lang="en-US" dirty="0"/>
              <a:t>LIB Hazards</a:t>
            </a:r>
            <a:endParaRPr lang="en-IL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670C94-95D7-167D-4DF1-37A78AEB8ED7}"/>
              </a:ext>
            </a:extLst>
          </p:cNvPr>
          <p:cNvSpPr txBox="1"/>
          <p:nvPr/>
        </p:nvSpPr>
        <p:spPr>
          <a:xfrm>
            <a:off x="468352" y="232535"/>
            <a:ext cx="2161516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III-1.</a:t>
            </a:r>
            <a:endParaRPr kumimoji="0" lang="en-IL" sz="7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2D7081-2DAD-F05A-2F9A-9EB968E3352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8364407" y="13106402"/>
            <a:ext cx="1676360" cy="566056"/>
          </a:xfrm>
        </p:spPr>
        <p:txBody>
          <a:bodyPr/>
          <a:lstStyle/>
          <a:p>
            <a:fld id="{68113BD5-1181-4CA8-A9F5-91AE70F60654}" type="slidenum">
              <a:rPr lang="en-US" sz="3200" smtClean="0"/>
              <a:t>6</a:t>
            </a:fld>
            <a:endParaRPr lang="en-IL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27678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258FC-A21C-8D07-4A0F-992306882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54237D5-8339-4875-EFC0-672DED2C20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1954140"/>
            <a:ext cx="12512040" cy="10984620"/>
          </a:xfrm>
        </p:spPr>
        <p:txBody>
          <a:bodyPr/>
          <a:lstStyle/>
          <a:p>
            <a:pPr marL="685800" indent="-6858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6000" dirty="0"/>
              <a:t>Over/Under-temperature, voltage, current faults:</a:t>
            </a:r>
          </a:p>
          <a:p>
            <a:pPr marL="1165225" lvl="4" indent="709613" defTabSz="8191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6000" dirty="0"/>
              <a:t>LIB fault trip time of seconds, </a:t>
            </a:r>
          </a:p>
          <a:p>
            <a:pPr marL="1874838" lvl="4" indent="-709613" defTabSz="8191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6000" dirty="0"/>
              <a:t>HV switch disconnect can precede the LIB switch.</a:t>
            </a:r>
          </a:p>
          <a:p>
            <a:pPr marL="685800" indent="-6858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6000" dirty="0"/>
              <a:t>Short-circuit faults:</a:t>
            </a:r>
          </a:p>
          <a:p>
            <a:pPr marL="1165225" lvl="4" indent="709613" defTabSz="8191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6000" dirty="0"/>
              <a:t>LIB fault trip time &lt; millisecond,</a:t>
            </a:r>
          </a:p>
          <a:p>
            <a:pPr marL="1874838" lvl="4" indent="-709613" defTabSz="8191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6000" dirty="0"/>
              <a:t>HV switch disconnect </a:t>
            </a:r>
            <a:r>
              <a:rPr lang="en-US" sz="6000" b="1" dirty="0"/>
              <a:t>cannot </a:t>
            </a:r>
            <a:r>
              <a:rPr lang="en-US" sz="6000" dirty="0"/>
              <a:t>precede the LIB switch.</a:t>
            </a:r>
          </a:p>
          <a:p>
            <a:pPr marL="685800" lvl="4" indent="-6858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6000" b="1" dirty="0"/>
              <a:t>Bypass diode required on each battery!</a:t>
            </a:r>
          </a:p>
          <a:p>
            <a:pPr marL="685800" indent="-685800"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en-US" sz="6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2B96F1-880A-86A6-3DA1-D77D2A8FBD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08287" y="232535"/>
            <a:ext cx="13127502" cy="1857155"/>
          </a:xfrm>
        </p:spPr>
        <p:txBody>
          <a:bodyPr/>
          <a:lstStyle/>
          <a:p>
            <a:r>
              <a:rPr lang="en-US" dirty="0"/>
              <a:t>Serial Connection Hazards</a:t>
            </a:r>
            <a:endParaRPr lang="en-IL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2F5BA9-8195-2B51-F5F4-3F0DB28889A3}"/>
              </a:ext>
            </a:extLst>
          </p:cNvPr>
          <p:cNvSpPr txBox="1"/>
          <p:nvPr/>
        </p:nvSpPr>
        <p:spPr>
          <a:xfrm>
            <a:off x="468352" y="232535"/>
            <a:ext cx="2161516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III-2.</a:t>
            </a:r>
            <a:endParaRPr kumimoji="0" lang="en-IL" sz="7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E494D25-67E1-06FE-1266-F149F3484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3148" y="4678412"/>
            <a:ext cx="9000081" cy="41301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8400DAF-5FCB-5D7D-B4DD-447AC95F5F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83697" y="4678413"/>
            <a:ext cx="8958985" cy="4130173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B56141-80A1-4EE4-576D-FB55C836F26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8364407" y="13106400"/>
            <a:ext cx="1676360" cy="520689"/>
          </a:xfrm>
        </p:spPr>
        <p:txBody>
          <a:bodyPr/>
          <a:lstStyle/>
          <a:p>
            <a:fld id="{D8105C6D-9187-4D4D-976D-88FF563CE94A}" type="slidenum">
              <a:rPr lang="en-US" sz="3200" smtClean="0"/>
              <a:t>7</a:t>
            </a:fld>
            <a:endParaRPr lang="en-IL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9053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1D4A91-F929-8E23-A4BC-BD4E20292E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182740"/>
            <a:ext cx="19594513" cy="10004425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6000" dirty="0"/>
              <a:t>Open HV contacts:</a:t>
            </a:r>
          </a:p>
          <a:p>
            <a:pPr marL="1165225" lvl="4" indent="709613" defTabSz="8191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dirty="0"/>
              <a:t>Monitored HV Interlock Loop, </a:t>
            </a:r>
          </a:p>
          <a:p>
            <a:pPr marL="1874838" lvl="4" indent="-709613" defTabSz="8191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/>
              <a:t>HV switches </a:t>
            </a:r>
            <a:r>
              <a:rPr lang="en-US" dirty="0"/>
              <a:t>closed only is HVIL is closed.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6000" dirty="0"/>
              <a:t>Parasitic capacitance and Arcing:</a:t>
            </a:r>
          </a:p>
          <a:p>
            <a:pPr marL="1874838" lvl="4" indent="-709613" defTabSz="8191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dirty="0"/>
              <a:t>Sufficient clearance and creepage between conductors.</a:t>
            </a:r>
          </a:p>
          <a:p>
            <a:pPr marL="1165225" lvl="4" indent="709613" defTabSz="8191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dirty="0"/>
              <a:t>Shielding HV conductors, </a:t>
            </a:r>
          </a:p>
          <a:p>
            <a:pPr marL="1165225" lvl="4" indent="709613" defTabSz="8191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dirty="0"/>
              <a:t>Galvanic connection between all units’ cases</a:t>
            </a:r>
          </a:p>
          <a:p>
            <a:pPr marL="1874838" lvl="4" indent="-709613" defTabSz="8191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dirty="0"/>
              <a:t>Grounding all shields and cases.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6000" dirty="0"/>
              <a:t>Low insulation resistance (hidden first fault):</a:t>
            </a:r>
          </a:p>
          <a:p>
            <a:pPr marL="1874838" lvl="4" indent="-709613" defTabSz="8191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dirty="0"/>
              <a:t>Insulation Monitoring Device (IMD).</a:t>
            </a:r>
          </a:p>
          <a:p>
            <a:pPr marL="1165225" lvl="4" indent="709613" defTabSz="8191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dirty="0"/>
              <a:t>HV switches on both DC terminals. 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endParaRPr lang="en-IL" sz="6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B669C6-8037-8A38-51AF-4027A3518A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58440" y="238931"/>
            <a:ext cx="13127502" cy="1857155"/>
          </a:xfrm>
        </p:spPr>
        <p:txBody>
          <a:bodyPr/>
          <a:lstStyle/>
          <a:p>
            <a:r>
              <a:rPr lang="en-US" dirty="0"/>
              <a:t>High Voltage Hazards</a:t>
            </a:r>
            <a:endParaRPr lang="en-IL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DE4BB6-9894-9CA4-FA35-D51E4BABFF03}"/>
              </a:ext>
            </a:extLst>
          </p:cNvPr>
          <p:cNvSpPr txBox="1"/>
          <p:nvPr/>
        </p:nvSpPr>
        <p:spPr>
          <a:xfrm>
            <a:off x="468352" y="232535"/>
            <a:ext cx="2161516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III-3.</a:t>
            </a:r>
            <a:endParaRPr kumimoji="0" lang="en-IL" sz="7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A27280-599B-30D4-2216-B117590A14A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8364407" y="13133842"/>
            <a:ext cx="1676360" cy="538616"/>
          </a:xfrm>
        </p:spPr>
        <p:txBody>
          <a:bodyPr/>
          <a:lstStyle/>
          <a:p>
            <a:fld id="{0EE41E6C-D0AA-4451-AD3F-B389C425FDFF}" type="slidenum">
              <a:rPr lang="en-US" sz="3200" smtClean="0"/>
              <a:t>8</a:t>
            </a:fld>
            <a:endParaRPr lang="en-IL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24000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54C80A-98F4-B5A9-CCE1-F3F74F001A4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Principle HV LI battery design</a:t>
            </a:r>
            <a:endParaRPr lang="en-IL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0F9CCB-4ABD-828F-AFDE-35DD12DEC2EF}"/>
              </a:ext>
            </a:extLst>
          </p:cNvPr>
          <p:cNvSpPr txBox="1"/>
          <p:nvPr/>
        </p:nvSpPr>
        <p:spPr>
          <a:xfrm>
            <a:off x="399772" y="232535"/>
            <a:ext cx="1680488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IV.</a:t>
            </a:r>
            <a:endParaRPr kumimoji="0" lang="en-IL" sz="7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0160B8-5547-A50B-CD59-2D139089F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0228" y="2102482"/>
            <a:ext cx="16829313" cy="97153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3409846-BE9D-3BA6-1087-010AFD03E1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0228" y="1978856"/>
            <a:ext cx="16829313" cy="113151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669FB66-BAB1-60CE-AF1F-7D57876E8D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0229" y="1734074"/>
            <a:ext cx="17023582" cy="1155989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1D05313-C118-F358-60A4-0F636F7906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7144" y="1734074"/>
            <a:ext cx="17006667" cy="11587472"/>
          </a:xfrm>
          <a:prstGeom prst="rect">
            <a:avLst/>
          </a:prstGeom>
        </p:spPr>
      </p:pic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0DADECE9-A409-6EED-8669-9C08BE01AF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3124" y="2219713"/>
            <a:ext cx="5967103" cy="10050946"/>
          </a:xfrm>
        </p:spPr>
        <p:txBody>
          <a:bodyPr/>
          <a:lstStyle/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LI Battery String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Short circuit Prot.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Overcurrent Prot.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Over/Under Temp/Voltage Prot.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High Voltage Prot.</a:t>
            </a:r>
            <a:endParaRPr lang="en-IL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3738951-D0E4-131E-6C7A-969D412302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2283" y="1443123"/>
            <a:ext cx="17811875" cy="11850846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4C708FF-4ADE-87F5-EECD-40ACCEDA4C5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8364407" y="13133842"/>
            <a:ext cx="1676360" cy="538616"/>
          </a:xfrm>
        </p:spPr>
        <p:txBody>
          <a:bodyPr/>
          <a:lstStyle/>
          <a:p>
            <a:fld id="{26CD2442-2962-4912-BCF0-F281CE7153E8}" type="slidenum">
              <a:rPr lang="en-US" sz="3200" smtClean="0"/>
              <a:t>9</a:t>
            </a:fld>
            <a:endParaRPr lang="en-IL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2177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591f8af-6583-4f70-b9c2-fbccefc6abcb">
      <Terms xmlns="http://schemas.microsoft.com/office/infopath/2007/PartnerControls"/>
    </lcf76f155ced4ddcb4097134ff3c332f>
    <TaxCatchAll xmlns="02e3e204-9d3f-4903-bb52-3b4cb3b51994" xsi:nil="true"/>
  </documentManagement>
</p:properties>
</file>

<file path=customXml/itemProps1.xml><?xml version="1.0" encoding="utf-8"?>
<ds:datastoreItem xmlns:ds="http://schemas.openxmlformats.org/officeDocument/2006/customXml" ds:itemID="{150B9E7A-173F-468D-94CD-BEAD2A0EB870}"/>
</file>

<file path=customXml/itemProps2.xml><?xml version="1.0" encoding="utf-8"?>
<ds:datastoreItem xmlns:ds="http://schemas.openxmlformats.org/officeDocument/2006/customXml" ds:itemID="{BEB7467F-2D50-4F12-92CC-1A7954119ED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03D4AE3-ACE1-4CA7-88B6-760A0ACC4312}">
  <ds:schemaRefs>
    <ds:schemaRef ds:uri="http://schemas.microsoft.com/office/2006/metadata/properties"/>
    <ds:schemaRef ds:uri="http://schemas.microsoft.com/office/infopath/2007/PartnerControls"/>
    <ds:schemaRef ds:uri="2aa090b2-46ef-4772-a8e9-79ef88aff39f"/>
    <ds:schemaRef ds:uri="6ac630ea-83de-4a76-978e-114cf3ee8cdf"/>
  </ds:schemaRefs>
</ds:datastoreItem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2459</TotalTime>
  <Words>490</Words>
  <Application>Microsoft Office PowerPoint</Application>
  <PresentationFormat>Custom</PresentationFormat>
  <Paragraphs>83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3DS Fonticon</vt:lpstr>
      <vt:lpstr>Arial</vt:lpstr>
      <vt:lpstr>Helvetica Light</vt:lpstr>
      <vt:lpstr>Helvetica Neue</vt:lpstr>
      <vt:lpstr>Wingdings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Leslie Smith</cp:lastModifiedBy>
  <cp:revision>330</cp:revision>
  <dcterms:modified xsi:type="dcterms:W3CDTF">2026-08-08T21:45:20Z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  <property fmtid="{D5CDD505-2E9C-101B-9397-08002B2CF9AE}" pid="3" name="MediaServiceImageTags">
    <vt:lpwstr/>
  </property>
</Properties>
</file>